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itter"/>
      <p:regular r:id="rId17"/>
    </p:embeddedFont>
    <p:embeddedFont>
      <p:font typeface="Bitter"/>
      <p:regular r:id="rId18"/>
    </p:embeddedFont>
    <p:embeddedFont>
      <p:font typeface="Bitter"/>
      <p:regular r:id="rId19"/>
    </p:embeddedFont>
    <p:embeddedFont>
      <p:font typeface="Bitter"/>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4D4D4D"/>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4D4D4D"/>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4D4D4D"/>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4D4D4D"/>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4D4D4D"/>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4D4D4D"/>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4D4D4D"/>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4D4D4D"/>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4D4D4D"/>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4D4D4D"/>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93790" y="2422088"/>
            <a:ext cx="13042821" cy="1956435"/>
          </a:xfrm>
          <a:prstGeom prst="rect">
            <a:avLst/>
          </a:prstGeom>
          <a:noFill/>
          <a:ln/>
        </p:spPr>
        <p:txBody>
          <a:bodyPr wrap="square" lIns="0" tIns="0" rIns="0" bIns="0" rtlCol="0" anchor="t"/>
          <a:lstStyle/>
          <a:p>
            <a:pPr indent="0" marL="0">
              <a:lnSpc>
                <a:spcPts val="7700"/>
              </a:lnSpc>
              <a:buNone/>
            </a:pPr>
            <a:r>
              <a:rPr lang="en-US" sz="6150" spc="-185" kern="0" dirty="0">
                <a:solidFill>
                  <a:srgbClr val="FFFFFF"/>
                </a:solidFill>
                <a:latin typeface="Bitter" pitchFamily="34" charset="0"/>
                <a:ea typeface="Bitter" pitchFamily="34" charset="-122"/>
                <a:cs typeface="Bitter" pitchFamily="34" charset="-120"/>
              </a:rPr>
              <a:t>Nesting Methods in Constructors: A Comprehensive Guide</a:t>
            </a:r>
            <a:endParaRPr lang="en-US" sz="6150" dirty="0"/>
          </a:p>
        </p:txBody>
      </p:sp>
      <p:sp>
        <p:nvSpPr>
          <p:cNvPr id="5" name="Text 2"/>
          <p:cNvSpPr/>
          <p:nvPr/>
        </p:nvSpPr>
        <p:spPr>
          <a:xfrm>
            <a:off x="793790" y="4718685"/>
            <a:ext cx="130428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This guide delves into the technique of nesting methods within constructors. Learn how this powerful method can simplify your code and make it more efficient. We'll examine the advantages and limitations of nesting methods in constructors and provide best practices for using them effectively.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93790" y="3099792"/>
            <a:ext cx="5670590" cy="708779"/>
          </a:xfrm>
          <a:prstGeom prst="rect">
            <a:avLst/>
          </a:prstGeom>
          <a:noFill/>
          <a:ln/>
        </p:spPr>
        <p:txBody>
          <a:bodyPr wrap="none" lIns="0" tIns="0" rIns="0" bIns="0" rtlCol="0" anchor="t"/>
          <a:lstStyle/>
          <a:p>
            <a:pPr indent="0" marL="0">
              <a:lnSpc>
                <a:spcPts val="5550"/>
              </a:lnSpc>
              <a:buNone/>
            </a:pPr>
            <a:r>
              <a:rPr lang="en-US" sz="4450" spc="-134" kern="0" dirty="0">
                <a:solidFill>
                  <a:srgbClr val="FFFFFF"/>
                </a:solidFill>
                <a:latin typeface="Bitter" pitchFamily="34" charset="0"/>
                <a:ea typeface="Bitter" pitchFamily="34" charset="-122"/>
                <a:cs typeface="Bitter" pitchFamily="34" charset="-120"/>
              </a:rPr>
              <a:t>THANK YOU</a:t>
            </a:r>
            <a:endParaRPr lang="en-US" sz="4450" dirty="0"/>
          </a:p>
        </p:txBody>
      </p:sp>
      <p:sp>
        <p:nvSpPr>
          <p:cNvPr id="5" name="Text 2"/>
          <p:cNvSpPr/>
          <p:nvPr/>
        </p:nvSpPr>
        <p:spPr>
          <a:xfrm>
            <a:off x="793790" y="4148733"/>
            <a:ext cx="13042821" cy="362903"/>
          </a:xfrm>
          <a:prstGeom prst="rect">
            <a:avLst/>
          </a:prstGeom>
          <a:noFill/>
          <a:ln/>
        </p:spPr>
        <p:txBody>
          <a:bodyPr wrap="non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BY: GOURI NEGI</a:t>
            </a:r>
            <a:endParaRPr lang="en-US" sz="1750" dirty="0"/>
          </a:p>
        </p:txBody>
      </p:sp>
      <p:sp>
        <p:nvSpPr>
          <p:cNvPr id="6" name="Text 3"/>
          <p:cNvSpPr/>
          <p:nvPr/>
        </p:nvSpPr>
        <p:spPr>
          <a:xfrm>
            <a:off x="793790" y="4766786"/>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93790" y="2182654"/>
            <a:ext cx="9882307" cy="708779"/>
          </a:xfrm>
          <a:prstGeom prst="rect">
            <a:avLst/>
          </a:prstGeom>
          <a:noFill/>
          <a:ln/>
        </p:spPr>
        <p:txBody>
          <a:bodyPr wrap="none" lIns="0" tIns="0" rIns="0" bIns="0" rtlCol="0" anchor="t"/>
          <a:lstStyle/>
          <a:p>
            <a:pPr indent="0" marL="0">
              <a:lnSpc>
                <a:spcPts val="5550"/>
              </a:lnSpc>
              <a:buNone/>
            </a:pPr>
            <a:r>
              <a:rPr lang="en-US" sz="4450" spc="-134" kern="0" dirty="0">
                <a:solidFill>
                  <a:srgbClr val="FFFFFF"/>
                </a:solidFill>
                <a:latin typeface="Bitter" pitchFamily="34" charset="0"/>
                <a:ea typeface="Bitter" pitchFamily="34" charset="-122"/>
                <a:cs typeface="Bitter" pitchFamily="34" charset="-120"/>
              </a:rPr>
              <a:t>What is Nesting Method in Constructor?</a:t>
            </a:r>
            <a:endParaRPr lang="en-US" sz="4450" dirty="0"/>
          </a:p>
        </p:txBody>
      </p:sp>
      <p:sp>
        <p:nvSpPr>
          <p:cNvPr id="5" name="Text 2"/>
          <p:cNvSpPr/>
          <p:nvPr/>
        </p:nvSpPr>
        <p:spPr>
          <a:xfrm>
            <a:off x="793790" y="3231594"/>
            <a:ext cx="130428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Nesting a method within a constructor allows you to encapsulate a series of actions or calculations directly within the object's initialization process. This promotes cleaner and more organized code.</a:t>
            </a:r>
            <a:endParaRPr lang="en-US" sz="1750" dirty="0"/>
          </a:p>
        </p:txBody>
      </p:sp>
      <p:sp>
        <p:nvSpPr>
          <p:cNvPr id="6" name="Shape 3"/>
          <p:cNvSpPr/>
          <p:nvPr/>
        </p:nvSpPr>
        <p:spPr>
          <a:xfrm>
            <a:off x="793790" y="4467701"/>
            <a:ext cx="510302" cy="510302"/>
          </a:xfrm>
          <a:prstGeom prst="roundRect">
            <a:avLst>
              <a:gd name="adj" fmla="val 18669"/>
            </a:avLst>
          </a:prstGeom>
          <a:solidFill>
            <a:srgbClr val="FCE2CF"/>
          </a:solidFill>
          <a:ln w="7620">
            <a:solidFill>
              <a:srgbClr val="E2C8B5"/>
            </a:solidFill>
            <a:prstDash val="solid"/>
          </a:ln>
        </p:spPr>
      </p:sp>
      <p:sp>
        <p:nvSpPr>
          <p:cNvPr id="7" name="Text 4"/>
          <p:cNvSpPr/>
          <p:nvPr/>
        </p:nvSpPr>
        <p:spPr>
          <a:xfrm>
            <a:off x="983456" y="4552712"/>
            <a:ext cx="130969"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000000"/>
                </a:solidFill>
                <a:latin typeface="Bitter" pitchFamily="34" charset="0"/>
                <a:ea typeface="Bitter" pitchFamily="34" charset="-122"/>
                <a:cs typeface="Bitter" pitchFamily="34" charset="-120"/>
              </a:rPr>
              <a:t>1</a:t>
            </a:r>
            <a:endParaRPr lang="en-US" sz="2650" dirty="0"/>
          </a:p>
        </p:txBody>
      </p:sp>
      <p:sp>
        <p:nvSpPr>
          <p:cNvPr id="8" name="Text 5"/>
          <p:cNvSpPr/>
          <p:nvPr/>
        </p:nvSpPr>
        <p:spPr>
          <a:xfrm>
            <a:off x="1530906" y="4467701"/>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Reusability</a:t>
            </a:r>
            <a:endParaRPr lang="en-US" sz="2200" dirty="0"/>
          </a:p>
        </p:txBody>
      </p:sp>
      <p:sp>
        <p:nvSpPr>
          <p:cNvPr id="9" name="Text 6"/>
          <p:cNvSpPr/>
          <p:nvPr/>
        </p:nvSpPr>
        <p:spPr>
          <a:xfrm>
            <a:off x="1530906" y="4958120"/>
            <a:ext cx="5670947" cy="1088708"/>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The nested method becomes an integral part of the constructor, creating a unified structure for object creation.</a:t>
            </a:r>
            <a:endParaRPr lang="en-US" sz="1750" dirty="0"/>
          </a:p>
        </p:txBody>
      </p:sp>
      <p:sp>
        <p:nvSpPr>
          <p:cNvPr id="10" name="Shape 7"/>
          <p:cNvSpPr/>
          <p:nvPr/>
        </p:nvSpPr>
        <p:spPr>
          <a:xfrm>
            <a:off x="7428667" y="4467701"/>
            <a:ext cx="510302" cy="510302"/>
          </a:xfrm>
          <a:prstGeom prst="roundRect">
            <a:avLst>
              <a:gd name="adj" fmla="val 18669"/>
            </a:avLst>
          </a:prstGeom>
          <a:solidFill>
            <a:srgbClr val="FCE2CF"/>
          </a:solidFill>
          <a:ln w="7620">
            <a:solidFill>
              <a:srgbClr val="E2C8B5"/>
            </a:solidFill>
            <a:prstDash val="solid"/>
          </a:ln>
        </p:spPr>
      </p:sp>
      <p:sp>
        <p:nvSpPr>
          <p:cNvPr id="11" name="Text 8"/>
          <p:cNvSpPr/>
          <p:nvPr/>
        </p:nvSpPr>
        <p:spPr>
          <a:xfrm>
            <a:off x="7595354" y="4552712"/>
            <a:ext cx="176927"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000000"/>
                </a:solidFill>
                <a:latin typeface="Bitter" pitchFamily="34" charset="0"/>
                <a:ea typeface="Bitter" pitchFamily="34" charset="-122"/>
                <a:cs typeface="Bitter" pitchFamily="34" charset="-120"/>
              </a:rPr>
              <a:t>2</a:t>
            </a:r>
            <a:endParaRPr lang="en-US" sz="2650" dirty="0"/>
          </a:p>
        </p:txBody>
      </p:sp>
      <p:sp>
        <p:nvSpPr>
          <p:cNvPr id="12" name="Text 9"/>
          <p:cNvSpPr/>
          <p:nvPr/>
        </p:nvSpPr>
        <p:spPr>
          <a:xfrm>
            <a:off x="8165783" y="4467701"/>
            <a:ext cx="2927152" cy="354330"/>
          </a:xfrm>
          <a:prstGeom prst="rect">
            <a:avLst/>
          </a:prstGeom>
          <a:noFill/>
          <a:ln/>
        </p:spPr>
        <p:txBody>
          <a:bodyPr wrap="none" lIns="0" tIns="0" rIns="0" bIns="0" rtlCol="0" anchor="t"/>
          <a:lstStyle/>
          <a:p>
            <a:pPr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Simplified Initialization</a:t>
            </a:r>
            <a:endParaRPr lang="en-US" sz="2200" dirty="0"/>
          </a:p>
        </p:txBody>
      </p:sp>
      <p:sp>
        <p:nvSpPr>
          <p:cNvPr id="13" name="Text 10"/>
          <p:cNvSpPr/>
          <p:nvPr/>
        </p:nvSpPr>
        <p:spPr>
          <a:xfrm>
            <a:off x="8165783" y="4958120"/>
            <a:ext cx="5670947" cy="1088708"/>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Nesting allows you to perform complex tasks directly during object initialization, eliminating the need for separate methods.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93790" y="2049423"/>
            <a:ext cx="10424398" cy="708779"/>
          </a:xfrm>
          <a:prstGeom prst="rect">
            <a:avLst/>
          </a:prstGeom>
          <a:noFill/>
          <a:ln/>
        </p:spPr>
        <p:txBody>
          <a:bodyPr wrap="none" lIns="0" tIns="0" rIns="0" bIns="0" rtlCol="0" anchor="t"/>
          <a:lstStyle/>
          <a:p>
            <a:pPr indent="0" marL="0">
              <a:lnSpc>
                <a:spcPts val="5550"/>
              </a:lnSpc>
              <a:buNone/>
            </a:pPr>
            <a:r>
              <a:rPr lang="en-US" sz="4450" spc="-134" kern="0" dirty="0">
                <a:solidFill>
                  <a:srgbClr val="FFFFFF"/>
                </a:solidFill>
                <a:latin typeface="Bitter" pitchFamily="34" charset="0"/>
                <a:ea typeface="Bitter" pitchFamily="34" charset="-122"/>
                <a:cs typeface="Bitter" pitchFamily="34" charset="-120"/>
              </a:rPr>
              <a:t>Benefits of Nesting Method in Constructor</a:t>
            </a:r>
            <a:endParaRPr lang="en-US" sz="4450" dirty="0"/>
          </a:p>
        </p:txBody>
      </p:sp>
      <p:sp>
        <p:nvSpPr>
          <p:cNvPr id="5" name="Text 2"/>
          <p:cNvSpPr/>
          <p:nvPr/>
        </p:nvSpPr>
        <p:spPr>
          <a:xfrm>
            <a:off x="793790" y="3098363"/>
            <a:ext cx="130428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Nesting methods within constructors offers numerous benefits, leading to more organized and maintainable code. This approach streamlines the object initialization process.</a:t>
            </a:r>
            <a:endParaRPr lang="en-US" sz="1750" dirty="0"/>
          </a:p>
        </p:txBody>
      </p:sp>
      <p:sp>
        <p:nvSpPr>
          <p:cNvPr id="6" name="Text 3"/>
          <p:cNvSpPr/>
          <p:nvPr/>
        </p:nvSpPr>
        <p:spPr>
          <a:xfrm>
            <a:off x="793790" y="4306133"/>
            <a:ext cx="3144203" cy="354330"/>
          </a:xfrm>
          <a:prstGeom prst="rect">
            <a:avLst/>
          </a:prstGeom>
          <a:noFill/>
          <a:ln/>
        </p:spPr>
        <p:txBody>
          <a:bodyPr wrap="none" lIns="0" tIns="0" rIns="0" bIns="0" rtlCol="0" anchor="t"/>
          <a:lstStyle/>
          <a:p>
            <a:pPr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Improved Code Structure</a:t>
            </a:r>
            <a:endParaRPr lang="en-US" sz="2200" dirty="0"/>
          </a:p>
        </p:txBody>
      </p:sp>
      <p:sp>
        <p:nvSpPr>
          <p:cNvPr id="7" name="Text 4"/>
          <p:cNvSpPr/>
          <p:nvPr/>
        </p:nvSpPr>
        <p:spPr>
          <a:xfrm>
            <a:off x="793790" y="4887278"/>
            <a:ext cx="3978116" cy="725805"/>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Nesting related tasks within the constructor eliminates code clutter.</a:t>
            </a:r>
            <a:endParaRPr lang="en-US" sz="1750" dirty="0"/>
          </a:p>
        </p:txBody>
      </p:sp>
      <p:sp>
        <p:nvSpPr>
          <p:cNvPr id="8" name="Text 5"/>
          <p:cNvSpPr/>
          <p:nvPr/>
        </p:nvSpPr>
        <p:spPr>
          <a:xfrm>
            <a:off x="5332928" y="4306133"/>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Enhanced Readability</a:t>
            </a:r>
            <a:endParaRPr lang="en-US" sz="2200" dirty="0"/>
          </a:p>
        </p:txBody>
      </p:sp>
      <p:sp>
        <p:nvSpPr>
          <p:cNvPr id="9" name="Text 6"/>
          <p:cNvSpPr/>
          <p:nvPr/>
        </p:nvSpPr>
        <p:spPr>
          <a:xfrm>
            <a:off x="5332928" y="4887278"/>
            <a:ext cx="3978116" cy="1088708"/>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Nesting logically groups code, promoting better understanding and maintenance.</a:t>
            </a:r>
            <a:endParaRPr lang="en-US" sz="1750" dirty="0"/>
          </a:p>
        </p:txBody>
      </p:sp>
      <p:sp>
        <p:nvSpPr>
          <p:cNvPr id="10" name="Text 7"/>
          <p:cNvSpPr/>
          <p:nvPr/>
        </p:nvSpPr>
        <p:spPr>
          <a:xfrm>
            <a:off x="9872067" y="4306133"/>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Reduced Complexity</a:t>
            </a:r>
            <a:endParaRPr lang="en-US" sz="2200" dirty="0"/>
          </a:p>
        </p:txBody>
      </p:sp>
      <p:sp>
        <p:nvSpPr>
          <p:cNvPr id="11" name="Text 8"/>
          <p:cNvSpPr/>
          <p:nvPr/>
        </p:nvSpPr>
        <p:spPr>
          <a:xfrm>
            <a:off x="9872067" y="4887278"/>
            <a:ext cx="3978116" cy="1088708"/>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Object initialization is simplified by combining related operations in the constructor.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93790" y="1712952"/>
            <a:ext cx="11371778" cy="708779"/>
          </a:xfrm>
          <a:prstGeom prst="rect">
            <a:avLst/>
          </a:prstGeom>
          <a:noFill/>
          <a:ln/>
        </p:spPr>
        <p:txBody>
          <a:bodyPr wrap="none" lIns="0" tIns="0" rIns="0" bIns="0" rtlCol="0" anchor="t"/>
          <a:lstStyle/>
          <a:p>
            <a:pPr indent="0" marL="0">
              <a:lnSpc>
                <a:spcPts val="5550"/>
              </a:lnSpc>
              <a:buNone/>
            </a:pPr>
            <a:r>
              <a:rPr lang="en-US" sz="4450" spc="-134" kern="0" dirty="0">
                <a:solidFill>
                  <a:srgbClr val="FFFFFF"/>
                </a:solidFill>
                <a:latin typeface="Bitter" pitchFamily="34" charset="0"/>
                <a:ea typeface="Bitter" pitchFamily="34" charset="-122"/>
                <a:cs typeface="Bitter" pitchFamily="34" charset="-120"/>
              </a:rPr>
              <a:t>When to use Nesting Methods in Constructors</a:t>
            </a:r>
            <a:endParaRPr lang="en-US" sz="4450" dirty="0"/>
          </a:p>
        </p:txBody>
      </p:sp>
      <p:sp>
        <p:nvSpPr>
          <p:cNvPr id="5" name="Text 2"/>
          <p:cNvSpPr/>
          <p:nvPr/>
        </p:nvSpPr>
        <p:spPr>
          <a:xfrm>
            <a:off x="793790" y="2761893"/>
            <a:ext cx="130428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Nesting methods is a powerful technique, but it's important to use it strategically to maximize its benefits. Here are a few scenarios where nesting methods is most effective.</a:t>
            </a:r>
            <a:endParaRPr lang="en-US" sz="1750" dirty="0"/>
          </a:p>
        </p:txBody>
      </p:sp>
      <p:sp>
        <p:nvSpPr>
          <p:cNvPr id="6" name="Shape 3"/>
          <p:cNvSpPr/>
          <p:nvPr/>
        </p:nvSpPr>
        <p:spPr>
          <a:xfrm>
            <a:off x="793790" y="3742849"/>
            <a:ext cx="4196358" cy="2773799"/>
          </a:xfrm>
          <a:prstGeom prst="roundRect">
            <a:avLst>
              <a:gd name="adj" fmla="val 3435"/>
            </a:avLst>
          </a:prstGeom>
          <a:solidFill>
            <a:srgbClr val="FCE2CF"/>
          </a:solidFill>
          <a:ln w="7620">
            <a:solidFill>
              <a:srgbClr val="E2C8B5"/>
            </a:solidFill>
            <a:prstDash val="solid"/>
          </a:ln>
        </p:spPr>
      </p:sp>
      <p:sp>
        <p:nvSpPr>
          <p:cNvPr id="7" name="Text 4"/>
          <p:cNvSpPr/>
          <p:nvPr/>
        </p:nvSpPr>
        <p:spPr>
          <a:xfrm>
            <a:off x="1028224" y="3977283"/>
            <a:ext cx="3727490" cy="708660"/>
          </a:xfrm>
          <a:prstGeom prst="rect">
            <a:avLst/>
          </a:prstGeom>
          <a:noFill/>
          <a:ln/>
        </p:spPr>
        <p:txBody>
          <a:bodyPr wrap="square" lIns="0" tIns="0" rIns="0" bIns="0" rtlCol="0" anchor="t"/>
          <a:lstStyle/>
          <a:p>
            <a:pPr indent="0" marL="0">
              <a:lnSpc>
                <a:spcPts val="2750"/>
              </a:lnSpc>
              <a:buNone/>
            </a:pPr>
            <a:r>
              <a:rPr lang="en-US" sz="2200" spc="-67" kern="0" dirty="0">
                <a:solidFill>
                  <a:srgbClr val="000000"/>
                </a:solidFill>
                <a:latin typeface="Bitter" pitchFamily="34" charset="0"/>
                <a:ea typeface="Bitter" pitchFamily="34" charset="-122"/>
                <a:cs typeface="Bitter" pitchFamily="34" charset="-120"/>
              </a:rPr>
              <a:t>Operations Dependent on Initialization</a:t>
            </a:r>
            <a:endParaRPr lang="en-US" sz="2200" dirty="0"/>
          </a:p>
        </p:txBody>
      </p:sp>
      <p:sp>
        <p:nvSpPr>
          <p:cNvPr id="8" name="Text 5"/>
          <p:cNvSpPr/>
          <p:nvPr/>
        </p:nvSpPr>
        <p:spPr>
          <a:xfrm>
            <a:off x="1028224" y="4822031"/>
            <a:ext cx="3727490" cy="1451610"/>
          </a:xfrm>
          <a:prstGeom prst="rect">
            <a:avLst/>
          </a:prstGeom>
          <a:noFill/>
          <a:ln/>
        </p:spPr>
        <p:txBody>
          <a:bodyPr wrap="square" lIns="0" tIns="0" rIns="0" bIns="0" rtlCol="0" anchor="t"/>
          <a:lstStyle/>
          <a:p>
            <a:pPr indent="0" marL="0">
              <a:lnSpc>
                <a:spcPts val="2850"/>
              </a:lnSpc>
              <a:buNone/>
            </a:pPr>
            <a:r>
              <a:rPr lang="en-US" sz="1750" spc="-36" kern="0" dirty="0">
                <a:solidFill>
                  <a:srgbClr val="000000"/>
                </a:solidFill>
                <a:latin typeface="Open Sans" pitchFamily="34" charset="0"/>
                <a:ea typeface="Open Sans" pitchFamily="34" charset="-122"/>
                <a:cs typeface="Open Sans" pitchFamily="34" charset="-120"/>
              </a:rPr>
              <a:t>If a method relies on data that's initialized within the constructor, nesting it ensures that the method has access to the necessary data.</a:t>
            </a:r>
            <a:endParaRPr lang="en-US" sz="1750" dirty="0"/>
          </a:p>
        </p:txBody>
      </p:sp>
      <p:sp>
        <p:nvSpPr>
          <p:cNvPr id="9" name="Shape 6"/>
          <p:cNvSpPr/>
          <p:nvPr/>
        </p:nvSpPr>
        <p:spPr>
          <a:xfrm>
            <a:off x="5216962" y="3742849"/>
            <a:ext cx="4196358" cy="2773799"/>
          </a:xfrm>
          <a:prstGeom prst="roundRect">
            <a:avLst>
              <a:gd name="adj" fmla="val 3435"/>
            </a:avLst>
          </a:prstGeom>
          <a:solidFill>
            <a:srgbClr val="FCE2CF"/>
          </a:solidFill>
          <a:ln w="7620">
            <a:solidFill>
              <a:srgbClr val="E2C8B5"/>
            </a:solidFill>
            <a:prstDash val="solid"/>
          </a:ln>
        </p:spPr>
      </p:sp>
      <p:sp>
        <p:nvSpPr>
          <p:cNvPr id="10" name="Text 7"/>
          <p:cNvSpPr/>
          <p:nvPr/>
        </p:nvSpPr>
        <p:spPr>
          <a:xfrm>
            <a:off x="5451396" y="3977283"/>
            <a:ext cx="2923223" cy="354330"/>
          </a:xfrm>
          <a:prstGeom prst="rect">
            <a:avLst/>
          </a:prstGeom>
          <a:noFill/>
          <a:ln/>
        </p:spPr>
        <p:txBody>
          <a:bodyPr wrap="none" lIns="0" tIns="0" rIns="0" bIns="0" rtlCol="0" anchor="t"/>
          <a:lstStyle/>
          <a:p>
            <a:pPr indent="0" marL="0">
              <a:lnSpc>
                <a:spcPts val="2750"/>
              </a:lnSpc>
              <a:buNone/>
            </a:pPr>
            <a:r>
              <a:rPr lang="en-US" sz="2200" spc="-67" kern="0" dirty="0">
                <a:solidFill>
                  <a:srgbClr val="000000"/>
                </a:solidFill>
                <a:latin typeface="Bitter" pitchFamily="34" charset="0"/>
                <a:ea typeface="Bitter" pitchFamily="34" charset="-122"/>
                <a:cs typeface="Bitter" pitchFamily="34" charset="-120"/>
              </a:rPr>
              <a:t>Grouping Related Tasks</a:t>
            </a:r>
            <a:endParaRPr lang="en-US" sz="2200" dirty="0"/>
          </a:p>
        </p:txBody>
      </p:sp>
      <p:sp>
        <p:nvSpPr>
          <p:cNvPr id="11" name="Text 8"/>
          <p:cNvSpPr/>
          <p:nvPr/>
        </p:nvSpPr>
        <p:spPr>
          <a:xfrm>
            <a:off x="5451396" y="4467701"/>
            <a:ext cx="3727490" cy="1814513"/>
          </a:xfrm>
          <a:prstGeom prst="rect">
            <a:avLst/>
          </a:prstGeom>
          <a:noFill/>
          <a:ln/>
        </p:spPr>
        <p:txBody>
          <a:bodyPr wrap="square" lIns="0" tIns="0" rIns="0" bIns="0" rtlCol="0" anchor="t"/>
          <a:lstStyle/>
          <a:p>
            <a:pPr indent="0" marL="0">
              <a:lnSpc>
                <a:spcPts val="2850"/>
              </a:lnSpc>
              <a:buNone/>
            </a:pPr>
            <a:r>
              <a:rPr lang="en-US" sz="1750" spc="-36" kern="0" dirty="0">
                <a:solidFill>
                  <a:srgbClr val="000000"/>
                </a:solidFill>
                <a:latin typeface="Open Sans" pitchFamily="34" charset="0"/>
                <a:ea typeface="Open Sans" pitchFamily="34" charset="-122"/>
                <a:cs typeface="Open Sans" pitchFamily="34" charset="-120"/>
              </a:rPr>
              <a:t>If you need to perform a series of related actions during object creation, nesting methods can help organize your code and make it easier to understand.</a:t>
            </a:r>
            <a:endParaRPr lang="en-US" sz="1750" dirty="0"/>
          </a:p>
        </p:txBody>
      </p:sp>
      <p:sp>
        <p:nvSpPr>
          <p:cNvPr id="12" name="Shape 9"/>
          <p:cNvSpPr/>
          <p:nvPr/>
        </p:nvSpPr>
        <p:spPr>
          <a:xfrm>
            <a:off x="9640133" y="3742849"/>
            <a:ext cx="4196358" cy="2773799"/>
          </a:xfrm>
          <a:prstGeom prst="roundRect">
            <a:avLst>
              <a:gd name="adj" fmla="val 3435"/>
            </a:avLst>
          </a:prstGeom>
          <a:solidFill>
            <a:srgbClr val="FCE2CF"/>
          </a:solidFill>
          <a:ln w="7620">
            <a:solidFill>
              <a:srgbClr val="E2C8B5"/>
            </a:solidFill>
            <a:prstDash val="solid"/>
          </a:ln>
        </p:spPr>
      </p:sp>
      <p:sp>
        <p:nvSpPr>
          <p:cNvPr id="13" name="Text 10"/>
          <p:cNvSpPr/>
          <p:nvPr/>
        </p:nvSpPr>
        <p:spPr>
          <a:xfrm>
            <a:off x="9874568" y="3977283"/>
            <a:ext cx="3476625" cy="354330"/>
          </a:xfrm>
          <a:prstGeom prst="rect">
            <a:avLst/>
          </a:prstGeom>
          <a:noFill/>
          <a:ln/>
        </p:spPr>
        <p:txBody>
          <a:bodyPr wrap="none" lIns="0" tIns="0" rIns="0" bIns="0" rtlCol="0" anchor="t"/>
          <a:lstStyle/>
          <a:p>
            <a:pPr indent="0" marL="0">
              <a:lnSpc>
                <a:spcPts val="2750"/>
              </a:lnSpc>
              <a:buNone/>
            </a:pPr>
            <a:r>
              <a:rPr lang="en-US" sz="2200" spc="-67" kern="0" dirty="0">
                <a:solidFill>
                  <a:srgbClr val="000000"/>
                </a:solidFill>
                <a:latin typeface="Bitter" pitchFamily="34" charset="0"/>
                <a:ea typeface="Bitter" pitchFamily="34" charset="-122"/>
                <a:cs typeface="Bitter" pitchFamily="34" charset="-120"/>
              </a:rPr>
              <a:t>Enhancing Code Readability</a:t>
            </a:r>
            <a:endParaRPr lang="en-US" sz="2200" dirty="0"/>
          </a:p>
        </p:txBody>
      </p:sp>
      <p:sp>
        <p:nvSpPr>
          <p:cNvPr id="14" name="Text 11"/>
          <p:cNvSpPr/>
          <p:nvPr/>
        </p:nvSpPr>
        <p:spPr>
          <a:xfrm>
            <a:off x="9874568" y="4467701"/>
            <a:ext cx="3727490" cy="1814513"/>
          </a:xfrm>
          <a:prstGeom prst="rect">
            <a:avLst/>
          </a:prstGeom>
          <a:noFill/>
          <a:ln/>
        </p:spPr>
        <p:txBody>
          <a:bodyPr wrap="square" lIns="0" tIns="0" rIns="0" bIns="0" rtlCol="0" anchor="t"/>
          <a:lstStyle/>
          <a:p>
            <a:pPr indent="0" marL="0">
              <a:lnSpc>
                <a:spcPts val="2850"/>
              </a:lnSpc>
              <a:buNone/>
            </a:pPr>
            <a:r>
              <a:rPr lang="en-US" sz="1750" spc="-36" kern="0" dirty="0">
                <a:solidFill>
                  <a:srgbClr val="000000"/>
                </a:solidFill>
                <a:latin typeface="Open Sans" pitchFamily="34" charset="0"/>
                <a:ea typeface="Open Sans" pitchFamily="34" charset="-122"/>
                <a:cs typeface="Open Sans" pitchFamily="34" charset="-120"/>
              </a:rPr>
              <a:t>If a constructor performs several operations, nesting methods that are logically related can help improve the overall readability and clarity of your code.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26281" y="695920"/>
            <a:ext cx="12926854" cy="648533"/>
          </a:xfrm>
          <a:prstGeom prst="rect">
            <a:avLst/>
          </a:prstGeom>
          <a:noFill/>
          <a:ln/>
        </p:spPr>
        <p:txBody>
          <a:bodyPr wrap="none" lIns="0" tIns="0" rIns="0" bIns="0" rtlCol="0" anchor="t"/>
          <a:lstStyle/>
          <a:p>
            <a:pPr indent="0" marL="0">
              <a:lnSpc>
                <a:spcPts val="5100"/>
              </a:lnSpc>
              <a:buNone/>
            </a:pPr>
            <a:r>
              <a:rPr lang="en-US" sz="4050" spc="-123" kern="0" dirty="0">
                <a:solidFill>
                  <a:srgbClr val="FFFFFF"/>
                </a:solidFill>
                <a:latin typeface="Bitter" pitchFamily="34" charset="0"/>
                <a:ea typeface="Bitter" pitchFamily="34" charset="-122"/>
                <a:cs typeface="Bitter" pitchFamily="34" charset="-120"/>
              </a:rPr>
              <a:t>Syntax and Structure of Nesting Methods in Constructors</a:t>
            </a:r>
            <a:endParaRPr lang="en-US" sz="4050" dirty="0"/>
          </a:p>
        </p:txBody>
      </p:sp>
      <p:sp>
        <p:nvSpPr>
          <p:cNvPr id="5" name="Text 2"/>
          <p:cNvSpPr/>
          <p:nvPr/>
        </p:nvSpPr>
        <p:spPr>
          <a:xfrm>
            <a:off x="726281" y="1655683"/>
            <a:ext cx="13177837" cy="663893"/>
          </a:xfrm>
          <a:prstGeom prst="rect">
            <a:avLst/>
          </a:prstGeom>
          <a:noFill/>
          <a:ln/>
        </p:spPr>
        <p:txBody>
          <a:bodyPr wrap="square" lIns="0" tIns="0" rIns="0" bIns="0" rtlCol="0" anchor="t"/>
          <a:lstStyle/>
          <a:p>
            <a:pPr indent="0" marL="0">
              <a:lnSpc>
                <a:spcPts val="2600"/>
              </a:lnSpc>
              <a:buNone/>
            </a:pPr>
            <a:r>
              <a:rPr lang="en-US" sz="1600" spc="-33" kern="0" dirty="0">
                <a:solidFill>
                  <a:srgbClr val="FFFFFF"/>
                </a:solidFill>
                <a:latin typeface="Open Sans" pitchFamily="34" charset="0"/>
                <a:ea typeface="Open Sans" pitchFamily="34" charset="-122"/>
                <a:cs typeface="Open Sans" pitchFamily="34" charset="-120"/>
              </a:rPr>
              <a:t>Understanding the syntax and structure of nesting methods within constructors is crucial. This section provides a clear breakdown of the process.</a:t>
            </a:r>
            <a:endParaRPr lang="en-US" sz="1600" dirty="0"/>
          </a:p>
        </p:txBody>
      </p:sp>
      <p:pic>
        <p:nvPicPr>
          <p:cNvPr id="6" name="Image 1" descr="preencoded.png">    </p:cNvPr>
          <p:cNvPicPr>
            <a:picLocks noChangeAspect="1"/>
          </p:cNvPicPr>
          <p:nvPr/>
        </p:nvPicPr>
        <p:blipFill>
          <a:blip r:embed="rId2"/>
          <a:stretch>
            <a:fillRect/>
          </a:stretch>
        </p:blipFill>
        <p:spPr>
          <a:xfrm>
            <a:off x="726281" y="2552938"/>
            <a:ext cx="1037630" cy="1660208"/>
          </a:xfrm>
          <a:prstGeom prst="rect">
            <a:avLst/>
          </a:prstGeom>
        </p:spPr>
      </p:pic>
      <p:sp>
        <p:nvSpPr>
          <p:cNvPr id="7" name="Text 3"/>
          <p:cNvSpPr/>
          <p:nvPr/>
        </p:nvSpPr>
        <p:spPr>
          <a:xfrm>
            <a:off x="2075140" y="2760464"/>
            <a:ext cx="2594015" cy="324207"/>
          </a:xfrm>
          <a:prstGeom prst="rect">
            <a:avLst/>
          </a:prstGeom>
          <a:noFill/>
          <a:ln/>
        </p:spPr>
        <p:txBody>
          <a:bodyPr wrap="none" lIns="0" tIns="0" rIns="0" bIns="0" rtlCol="0" anchor="t"/>
          <a:lstStyle/>
          <a:p>
            <a:pPr algn="l" indent="0" marL="0">
              <a:lnSpc>
                <a:spcPts val="2550"/>
              </a:lnSpc>
              <a:buNone/>
            </a:pPr>
            <a:r>
              <a:rPr lang="en-US" sz="2000" spc="-61" kern="0" dirty="0">
                <a:solidFill>
                  <a:srgbClr val="FFFFFF"/>
                </a:solidFill>
                <a:latin typeface="Bitter" pitchFamily="34" charset="0"/>
                <a:ea typeface="Bitter" pitchFamily="34" charset="-122"/>
                <a:cs typeface="Bitter" pitchFamily="34" charset="-120"/>
              </a:rPr>
              <a:t>Constructor Definition</a:t>
            </a:r>
            <a:endParaRPr lang="en-US" sz="2000" dirty="0"/>
          </a:p>
        </p:txBody>
      </p:sp>
      <p:sp>
        <p:nvSpPr>
          <p:cNvPr id="8" name="Text 4"/>
          <p:cNvSpPr/>
          <p:nvPr/>
        </p:nvSpPr>
        <p:spPr>
          <a:xfrm>
            <a:off x="2075140" y="3209092"/>
            <a:ext cx="11828978" cy="331946"/>
          </a:xfrm>
          <a:prstGeom prst="rect">
            <a:avLst/>
          </a:prstGeom>
          <a:noFill/>
          <a:ln/>
        </p:spPr>
        <p:txBody>
          <a:bodyPr wrap="none" lIns="0" tIns="0" rIns="0" bIns="0" rtlCol="0" anchor="t"/>
          <a:lstStyle/>
          <a:p>
            <a:pPr algn="l" indent="0" marL="0">
              <a:lnSpc>
                <a:spcPts val="2600"/>
              </a:lnSpc>
              <a:buNone/>
            </a:pPr>
            <a:r>
              <a:rPr lang="en-US" sz="1600" spc="-33" kern="0" dirty="0">
                <a:solidFill>
                  <a:srgbClr val="FFFFFF"/>
                </a:solidFill>
                <a:latin typeface="Open Sans" pitchFamily="34" charset="0"/>
                <a:ea typeface="Open Sans" pitchFamily="34" charset="-122"/>
                <a:cs typeface="Open Sans" pitchFamily="34" charset="-120"/>
              </a:rPr>
              <a:t>The constructor is defined with the same name as the class and has no return type.</a:t>
            </a:r>
            <a:endParaRPr lang="en-US" sz="1600" dirty="0"/>
          </a:p>
        </p:txBody>
      </p:sp>
      <p:pic>
        <p:nvPicPr>
          <p:cNvPr id="9" name="Image 2" descr="preencoded.png">    </p:cNvPr>
          <p:cNvPicPr>
            <a:picLocks noChangeAspect="1"/>
          </p:cNvPicPr>
          <p:nvPr/>
        </p:nvPicPr>
        <p:blipFill>
          <a:blip r:embed="rId3"/>
          <a:stretch>
            <a:fillRect/>
          </a:stretch>
        </p:blipFill>
        <p:spPr>
          <a:xfrm>
            <a:off x="726281" y="4213146"/>
            <a:ext cx="1037630" cy="1660208"/>
          </a:xfrm>
          <a:prstGeom prst="rect">
            <a:avLst/>
          </a:prstGeom>
        </p:spPr>
      </p:pic>
      <p:sp>
        <p:nvSpPr>
          <p:cNvPr id="10" name="Text 5"/>
          <p:cNvSpPr/>
          <p:nvPr/>
        </p:nvSpPr>
        <p:spPr>
          <a:xfrm>
            <a:off x="2075140" y="4420672"/>
            <a:ext cx="2594015" cy="324207"/>
          </a:xfrm>
          <a:prstGeom prst="rect">
            <a:avLst/>
          </a:prstGeom>
          <a:noFill/>
          <a:ln/>
        </p:spPr>
        <p:txBody>
          <a:bodyPr wrap="none" lIns="0" tIns="0" rIns="0" bIns="0" rtlCol="0" anchor="t"/>
          <a:lstStyle/>
          <a:p>
            <a:pPr algn="l" indent="0" marL="0">
              <a:lnSpc>
                <a:spcPts val="2550"/>
              </a:lnSpc>
              <a:buNone/>
            </a:pPr>
            <a:r>
              <a:rPr lang="en-US" sz="2000" spc="-61" kern="0" dirty="0">
                <a:solidFill>
                  <a:srgbClr val="FFFFFF"/>
                </a:solidFill>
                <a:latin typeface="Bitter" pitchFamily="34" charset="0"/>
                <a:ea typeface="Bitter" pitchFamily="34" charset="-122"/>
                <a:cs typeface="Bitter" pitchFamily="34" charset="-120"/>
              </a:rPr>
              <a:t>Method Definition</a:t>
            </a:r>
            <a:endParaRPr lang="en-US" sz="2000" dirty="0"/>
          </a:p>
        </p:txBody>
      </p:sp>
      <p:sp>
        <p:nvSpPr>
          <p:cNvPr id="11" name="Text 6"/>
          <p:cNvSpPr/>
          <p:nvPr/>
        </p:nvSpPr>
        <p:spPr>
          <a:xfrm>
            <a:off x="2075140" y="4869299"/>
            <a:ext cx="11828978" cy="331946"/>
          </a:xfrm>
          <a:prstGeom prst="rect">
            <a:avLst/>
          </a:prstGeom>
          <a:noFill/>
          <a:ln/>
        </p:spPr>
        <p:txBody>
          <a:bodyPr wrap="none" lIns="0" tIns="0" rIns="0" bIns="0" rtlCol="0" anchor="t"/>
          <a:lstStyle/>
          <a:p>
            <a:pPr algn="l" indent="0" marL="0">
              <a:lnSpc>
                <a:spcPts val="2600"/>
              </a:lnSpc>
              <a:buNone/>
            </a:pPr>
            <a:r>
              <a:rPr lang="en-US" sz="1600" spc="-33" kern="0" dirty="0">
                <a:solidFill>
                  <a:srgbClr val="FFFFFF"/>
                </a:solidFill>
                <a:latin typeface="Open Sans" pitchFamily="34" charset="0"/>
                <a:ea typeface="Open Sans" pitchFamily="34" charset="-122"/>
                <a:cs typeface="Open Sans" pitchFamily="34" charset="-120"/>
              </a:rPr>
              <a:t>The nested method is defined within the constructor using standard method syntax.</a:t>
            </a:r>
            <a:endParaRPr lang="en-US" sz="1600" dirty="0"/>
          </a:p>
        </p:txBody>
      </p:sp>
      <p:pic>
        <p:nvPicPr>
          <p:cNvPr id="12" name="Image 3" descr="preencoded.png">    </p:cNvPr>
          <p:cNvPicPr>
            <a:picLocks noChangeAspect="1"/>
          </p:cNvPicPr>
          <p:nvPr/>
        </p:nvPicPr>
        <p:blipFill>
          <a:blip r:embed="rId4"/>
          <a:stretch>
            <a:fillRect/>
          </a:stretch>
        </p:blipFill>
        <p:spPr>
          <a:xfrm>
            <a:off x="726281" y="5873353"/>
            <a:ext cx="1037630" cy="1660208"/>
          </a:xfrm>
          <a:prstGeom prst="rect">
            <a:avLst/>
          </a:prstGeom>
        </p:spPr>
      </p:pic>
      <p:sp>
        <p:nvSpPr>
          <p:cNvPr id="13" name="Text 7"/>
          <p:cNvSpPr/>
          <p:nvPr/>
        </p:nvSpPr>
        <p:spPr>
          <a:xfrm>
            <a:off x="2075140" y="6080879"/>
            <a:ext cx="2594015" cy="324207"/>
          </a:xfrm>
          <a:prstGeom prst="rect">
            <a:avLst/>
          </a:prstGeom>
          <a:noFill/>
          <a:ln/>
        </p:spPr>
        <p:txBody>
          <a:bodyPr wrap="none" lIns="0" tIns="0" rIns="0" bIns="0" rtlCol="0" anchor="t"/>
          <a:lstStyle/>
          <a:p>
            <a:pPr algn="l" indent="0" marL="0">
              <a:lnSpc>
                <a:spcPts val="2550"/>
              </a:lnSpc>
              <a:buNone/>
            </a:pPr>
            <a:r>
              <a:rPr lang="en-US" sz="2000" spc="-61" kern="0" dirty="0">
                <a:solidFill>
                  <a:srgbClr val="FFFFFF"/>
                </a:solidFill>
                <a:latin typeface="Bitter" pitchFamily="34" charset="0"/>
                <a:ea typeface="Bitter" pitchFamily="34" charset="-122"/>
                <a:cs typeface="Bitter" pitchFamily="34" charset="-120"/>
              </a:rPr>
              <a:t>Method Call</a:t>
            </a:r>
            <a:endParaRPr lang="en-US" sz="2000" dirty="0"/>
          </a:p>
        </p:txBody>
      </p:sp>
      <p:sp>
        <p:nvSpPr>
          <p:cNvPr id="14" name="Text 8"/>
          <p:cNvSpPr/>
          <p:nvPr/>
        </p:nvSpPr>
        <p:spPr>
          <a:xfrm>
            <a:off x="2075140" y="6529507"/>
            <a:ext cx="11828978" cy="331946"/>
          </a:xfrm>
          <a:prstGeom prst="rect">
            <a:avLst/>
          </a:prstGeom>
          <a:noFill/>
          <a:ln/>
        </p:spPr>
        <p:txBody>
          <a:bodyPr wrap="none" lIns="0" tIns="0" rIns="0" bIns="0" rtlCol="0" anchor="t"/>
          <a:lstStyle/>
          <a:p>
            <a:pPr algn="l" indent="0" marL="0">
              <a:lnSpc>
                <a:spcPts val="2600"/>
              </a:lnSpc>
              <a:buNone/>
            </a:pPr>
            <a:r>
              <a:rPr lang="en-US" sz="1600" spc="-33" kern="0" dirty="0">
                <a:solidFill>
                  <a:srgbClr val="FFFFFF"/>
                </a:solidFill>
                <a:latin typeface="Open Sans" pitchFamily="34" charset="0"/>
                <a:ea typeface="Open Sans" pitchFamily="34" charset="-122"/>
                <a:cs typeface="Open Sans" pitchFamily="34" charset="-120"/>
              </a:rPr>
              <a:t>The nested method is called within the constructor, allowing it to execute during object initialization.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93790" y="749617"/>
            <a:ext cx="11286173" cy="708779"/>
          </a:xfrm>
          <a:prstGeom prst="rect">
            <a:avLst/>
          </a:prstGeom>
          <a:noFill/>
          <a:ln/>
        </p:spPr>
        <p:txBody>
          <a:bodyPr wrap="none" lIns="0" tIns="0" rIns="0" bIns="0" rtlCol="0" anchor="t"/>
          <a:lstStyle/>
          <a:p>
            <a:pPr indent="0" marL="0">
              <a:lnSpc>
                <a:spcPts val="5550"/>
              </a:lnSpc>
              <a:buNone/>
            </a:pPr>
            <a:r>
              <a:rPr lang="en-US" sz="4450" spc="-134" kern="0" dirty="0">
                <a:solidFill>
                  <a:srgbClr val="FFFFFF"/>
                </a:solidFill>
                <a:latin typeface="Bitter" pitchFamily="34" charset="0"/>
                <a:ea typeface="Bitter" pitchFamily="34" charset="-122"/>
                <a:cs typeface="Bitter" pitchFamily="34" charset="-120"/>
              </a:rPr>
              <a:t>Advantages of Nesting Method in Constructor</a:t>
            </a:r>
            <a:endParaRPr lang="en-US" sz="4450" dirty="0"/>
          </a:p>
        </p:txBody>
      </p:sp>
      <p:sp>
        <p:nvSpPr>
          <p:cNvPr id="5" name="Text 2"/>
          <p:cNvSpPr/>
          <p:nvPr/>
        </p:nvSpPr>
        <p:spPr>
          <a:xfrm>
            <a:off x="793790" y="1798558"/>
            <a:ext cx="130428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Nesting methods in constructors offers several benefits that can improve code quality, efficiency, and maintainability. Consider these advantages.</a:t>
            </a:r>
            <a:endParaRPr lang="en-US" sz="1750" dirty="0"/>
          </a:p>
        </p:txBody>
      </p:sp>
      <p:pic>
        <p:nvPicPr>
          <p:cNvPr id="6" name="Image 1" descr="preencoded.png">    </p:cNvPr>
          <p:cNvPicPr>
            <a:picLocks noChangeAspect="1"/>
          </p:cNvPicPr>
          <p:nvPr/>
        </p:nvPicPr>
        <p:blipFill>
          <a:blip r:embed="rId2"/>
          <a:stretch>
            <a:fillRect/>
          </a:stretch>
        </p:blipFill>
        <p:spPr>
          <a:xfrm>
            <a:off x="793790" y="2779514"/>
            <a:ext cx="566976" cy="566976"/>
          </a:xfrm>
          <a:prstGeom prst="rect">
            <a:avLst/>
          </a:prstGeom>
        </p:spPr>
      </p:pic>
      <p:sp>
        <p:nvSpPr>
          <p:cNvPr id="7" name="Text 3"/>
          <p:cNvSpPr/>
          <p:nvPr/>
        </p:nvSpPr>
        <p:spPr>
          <a:xfrm>
            <a:off x="793790" y="3573304"/>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Encapsulation</a:t>
            </a:r>
            <a:endParaRPr lang="en-US" sz="2200" dirty="0"/>
          </a:p>
        </p:txBody>
      </p:sp>
      <p:sp>
        <p:nvSpPr>
          <p:cNvPr id="8" name="Text 4"/>
          <p:cNvSpPr/>
          <p:nvPr/>
        </p:nvSpPr>
        <p:spPr>
          <a:xfrm>
            <a:off x="793790" y="4063722"/>
            <a:ext cx="6351270"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Conceals implementation details, improving code readability and maintainability.</a:t>
            </a:r>
            <a:endParaRPr lang="en-US" sz="1750" dirty="0"/>
          </a:p>
        </p:txBody>
      </p:sp>
      <p:pic>
        <p:nvPicPr>
          <p:cNvPr id="9" name="Image 2" descr="preencoded.png">    </p:cNvPr>
          <p:cNvPicPr>
            <a:picLocks noChangeAspect="1"/>
          </p:cNvPicPr>
          <p:nvPr/>
        </p:nvPicPr>
        <p:blipFill>
          <a:blip r:embed="rId3"/>
          <a:stretch>
            <a:fillRect/>
          </a:stretch>
        </p:blipFill>
        <p:spPr>
          <a:xfrm>
            <a:off x="7485221" y="2779514"/>
            <a:ext cx="566976" cy="566976"/>
          </a:xfrm>
          <a:prstGeom prst="rect">
            <a:avLst/>
          </a:prstGeom>
        </p:spPr>
      </p:pic>
      <p:sp>
        <p:nvSpPr>
          <p:cNvPr id="10" name="Text 5"/>
          <p:cNvSpPr/>
          <p:nvPr/>
        </p:nvSpPr>
        <p:spPr>
          <a:xfrm>
            <a:off x="7485221" y="3573304"/>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Improved Structure</a:t>
            </a:r>
            <a:endParaRPr lang="en-US" sz="2200" dirty="0"/>
          </a:p>
        </p:txBody>
      </p:sp>
      <p:sp>
        <p:nvSpPr>
          <p:cNvPr id="11" name="Text 6"/>
          <p:cNvSpPr/>
          <p:nvPr/>
        </p:nvSpPr>
        <p:spPr>
          <a:xfrm>
            <a:off x="7485221" y="4063722"/>
            <a:ext cx="635138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Organizes tasks related to object initialization logically.</a:t>
            </a:r>
            <a:endParaRPr lang="en-US" sz="1750" dirty="0"/>
          </a:p>
        </p:txBody>
      </p:sp>
      <p:pic>
        <p:nvPicPr>
          <p:cNvPr id="12" name="Image 3" descr="preencoded.png">    </p:cNvPr>
          <p:cNvPicPr>
            <a:picLocks noChangeAspect="1"/>
          </p:cNvPicPr>
          <p:nvPr/>
        </p:nvPicPr>
        <p:blipFill>
          <a:blip r:embed="rId4"/>
          <a:stretch>
            <a:fillRect/>
          </a:stretch>
        </p:blipFill>
        <p:spPr>
          <a:xfrm>
            <a:off x="793790" y="5469969"/>
            <a:ext cx="566976" cy="566976"/>
          </a:xfrm>
          <a:prstGeom prst="rect">
            <a:avLst/>
          </a:prstGeom>
        </p:spPr>
      </p:pic>
      <p:sp>
        <p:nvSpPr>
          <p:cNvPr id="13" name="Text 7"/>
          <p:cNvSpPr/>
          <p:nvPr/>
        </p:nvSpPr>
        <p:spPr>
          <a:xfrm>
            <a:off x="793790" y="6263759"/>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Flexibility</a:t>
            </a:r>
            <a:endParaRPr lang="en-US" sz="2200" dirty="0"/>
          </a:p>
        </p:txBody>
      </p:sp>
      <p:sp>
        <p:nvSpPr>
          <p:cNvPr id="14" name="Text 8"/>
          <p:cNvSpPr/>
          <p:nvPr/>
        </p:nvSpPr>
        <p:spPr>
          <a:xfrm>
            <a:off x="793790" y="6754177"/>
            <a:ext cx="6351270"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Allows for adjustments and extensions to initialization logic without disrupting the constructor's main function.</a:t>
            </a:r>
            <a:endParaRPr lang="en-US" sz="1750" dirty="0"/>
          </a:p>
        </p:txBody>
      </p:sp>
      <p:pic>
        <p:nvPicPr>
          <p:cNvPr id="15" name="Image 4" descr="preencoded.png">    </p:cNvPr>
          <p:cNvPicPr>
            <a:picLocks noChangeAspect="1"/>
          </p:cNvPicPr>
          <p:nvPr/>
        </p:nvPicPr>
        <p:blipFill>
          <a:blip r:embed="rId5"/>
          <a:stretch>
            <a:fillRect/>
          </a:stretch>
        </p:blipFill>
        <p:spPr>
          <a:xfrm>
            <a:off x="7485221" y="5469969"/>
            <a:ext cx="566976" cy="566976"/>
          </a:xfrm>
          <a:prstGeom prst="rect">
            <a:avLst/>
          </a:prstGeom>
        </p:spPr>
      </p:pic>
      <p:sp>
        <p:nvSpPr>
          <p:cNvPr id="16" name="Text 9"/>
          <p:cNvSpPr/>
          <p:nvPr/>
        </p:nvSpPr>
        <p:spPr>
          <a:xfrm>
            <a:off x="7485221" y="6263759"/>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Efficiency</a:t>
            </a:r>
            <a:endParaRPr lang="en-US" sz="2200" dirty="0"/>
          </a:p>
        </p:txBody>
      </p:sp>
      <p:sp>
        <p:nvSpPr>
          <p:cNvPr id="17" name="Text 10"/>
          <p:cNvSpPr/>
          <p:nvPr/>
        </p:nvSpPr>
        <p:spPr>
          <a:xfrm>
            <a:off x="7485221" y="6754177"/>
            <a:ext cx="6351389"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Minimizes redundancy by integrating initialization tasks within the constructor, streamlining the workflow.</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93790" y="912614"/>
            <a:ext cx="11227713" cy="708779"/>
          </a:xfrm>
          <a:prstGeom prst="rect">
            <a:avLst/>
          </a:prstGeom>
          <a:noFill/>
          <a:ln/>
        </p:spPr>
        <p:txBody>
          <a:bodyPr wrap="none" lIns="0" tIns="0" rIns="0" bIns="0" rtlCol="0" anchor="t"/>
          <a:lstStyle/>
          <a:p>
            <a:pPr indent="0" marL="0">
              <a:lnSpc>
                <a:spcPts val="5550"/>
              </a:lnSpc>
              <a:buNone/>
            </a:pPr>
            <a:r>
              <a:rPr lang="en-US" sz="4450" spc="-134" kern="0" dirty="0">
                <a:solidFill>
                  <a:srgbClr val="FFFFFF"/>
                </a:solidFill>
                <a:latin typeface="Bitter" pitchFamily="34" charset="0"/>
                <a:ea typeface="Bitter" pitchFamily="34" charset="-122"/>
                <a:cs typeface="Bitter" pitchFamily="34" charset="-120"/>
              </a:rPr>
              <a:t>Limitations of Nesting Method in Constructor</a:t>
            </a:r>
            <a:endParaRPr lang="en-US" sz="4450" dirty="0"/>
          </a:p>
        </p:txBody>
      </p:sp>
      <p:sp>
        <p:nvSpPr>
          <p:cNvPr id="5" name="Text 2"/>
          <p:cNvSpPr/>
          <p:nvPr/>
        </p:nvSpPr>
        <p:spPr>
          <a:xfrm>
            <a:off x="793790" y="1961555"/>
            <a:ext cx="130428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While nesting methods in constructors offers advantages, it's essential to acknowledge potential limitations. Consider these potential drawbacks before applying this approach.</a:t>
            </a:r>
            <a:endParaRPr lang="en-US" sz="1750" dirty="0"/>
          </a:p>
        </p:txBody>
      </p:sp>
      <p:sp>
        <p:nvSpPr>
          <p:cNvPr id="6" name="Shape 3"/>
          <p:cNvSpPr/>
          <p:nvPr/>
        </p:nvSpPr>
        <p:spPr>
          <a:xfrm>
            <a:off x="1118711" y="2942511"/>
            <a:ext cx="30480" cy="4374475"/>
          </a:xfrm>
          <a:prstGeom prst="roundRect">
            <a:avLst>
              <a:gd name="adj" fmla="val 312558"/>
            </a:avLst>
          </a:prstGeom>
          <a:solidFill>
            <a:srgbClr val="E2C8B5"/>
          </a:solidFill>
          <a:ln/>
        </p:spPr>
      </p:sp>
      <p:sp>
        <p:nvSpPr>
          <p:cNvPr id="7" name="Shape 4"/>
          <p:cNvSpPr/>
          <p:nvPr/>
        </p:nvSpPr>
        <p:spPr>
          <a:xfrm>
            <a:off x="1358622" y="3437573"/>
            <a:ext cx="793790" cy="30480"/>
          </a:xfrm>
          <a:prstGeom prst="roundRect">
            <a:avLst>
              <a:gd name="adj" fmla="val 312558"/>
            </a:avLst>
          </a:prstGeom>
          <a:solidFill>
            <a:srgbClr val="E2C8B5"/>
          </a:solidFill>
          <a:ln/>
        </p:spPr>
      </p:sp>
      <p:sp>
        <p:nvSpPr>
          <p:cNvPr id="8" name="Shape 5"/>
          <p:cNvSpPr/>
          <p:nvPr/>
        </p:nvSpPr>
        <p:spPr>
          <a:xfrm>
            <a:off x="878800" y="3197662"/>
            <a:ext cx="510302" cy="510302"/>
          </a:xfrm>
          <a:prstGeom prst="roundRect">
            <a:avLst>
              <a:gd name="adj" fmla="val 18669"/>
            </a:avLst>
          </a:prstGeom>
          <a:solidFill>
            <a:srgbClr val="FCE2CF"/>
          </a:solidFill>
          <a:ln w="7620">
            <a:solidFill>
              <a:srgbClr val="E2C8B5"/>
            </a:solidFill>
            <a:prstDash val="solid"/>
          </a:ln>
        </p:spPr>
      </p:sp>
      <p:sp>
        <p:nvSpPr>
          <p:cNvPr id="9" name="Text 6"/>
          <p:cNvSpPr/>
          <p:nvPr/>
        </p:nvSpPr>
        <p:spPr>
          <a:xfrm>
            <a:off x="1068467" y="3282672"/>
            <a:ext cx="130969"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000000"/>
                </a:solidFill>
                <a:latin typeface="Bitter" pitchFamily="34" charset="0"/>
                <a:ea typeface="Bitter" pitchFamily="34" charset="-122"/>
                <a:cs typeface="Bitter" pitchFamily="34" charset="-120"/>
              </a:rPr>
              <a:t>1</a:t>
            </a:r>
            <a:endParaRPr lang="en-US" sz="2650" dirty="0"/>
          </a:p>
        </p:txBody>
      </p:sp>
      <p:sp>
        <p:nvSpPr>
          <p:cNvPr id="10" name="Text 7"/>
          <p:cNvSpPr/>
          <p:nvPr/>
        </p:nvSpPr>
        <p:spPr>
          <a:xfrm>
            <a:off x="2381488" y="3169325"/>
            <a:ext cx="2992279"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Potential for Complexity</a:t>
            </a:r>
            <a:endParaRPr lang="en-US" sz="2200" dirty="0"/>
          </a:p>
        </p:txBody>
      </p:sp>
      <p:sp>
        <p:nvSpPr>
          <p:cNvPr id="11" name="Text 8"/>
          <p:cNvSpPr/>
          <p:nvPr/>
        </p:nvSpPr>
        <p:spPr>
          <a:xfrm>
            <a:off x="2381488" y="3659743"/>
            <a:ext cx="1145512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Excessive nesting within constructors can create code that is challenging to comprehend and maintain.</a:t>
            </a:r>
            <a:endParaRPr lang="en-US" sz="1750" dirty="0"/>
          </a:p>
        </p:txBody>
      </p:sp>
      <p:sp>
        <p:nvSpPr>
          <p:cNvPr id="12" name="Shape 9"/>
          <p:cNvSpPr/>
          <p:nvPr/>
        </p:nvSpPr>
        <p:spPr>
          <a:xfrm>
            <a:off x="1358622" y="4971336"/>
            <a:ext cx="793790" cy="30480"/>
          </a:xfrm>
          <a:prstGeom prst="roundRect">
            <a:avLst>
              <a:gd name="adj" fmla="val 312558"/>
            </a:avLst>
          </a:prstGeom>
          <a:solidFill>
            <a:srgbClr val="E2C8B5"/>
          </a:solidFill>
          <a:ln/>
        </p:spPr>
      </p:sp>
      <p:sp>
        <p:nvSpPr>
          <p:cNvPr id="13" name="Shape 10"/>
          <p:cNvSpPr/>
          <p:nvPr/>
        </p:nvSpPr>
        <p:spPr>
          <a:xfrm>
            <a:off x="878800" y="4731425"/>
            <a:ext cx="510302" cy="510302"/>
          </a:xfrm>
          <a:prstGeom prst="roundRect">
            <a:avLst>
              <a:gd name="adj" fmla="val 18669"/>
            </a:avLst>
          </a:prstGeom>
          <a:solidFill>
            <a:srgbClr val="FCE2CF"/>
          </a:solidFill>
          <a:ln w="7620">
            <a:solidFill>
              <a:srgbClr val="E2C8B5"/>
            </a:solidFill>
            <a:prstDash val="solid"/>
          </a:ln>
        </p:spPr>
      </p:sp>
      <p:sp>
        <p:nvSpPr>
          <p:cNvPr id="14" name="Text 11"/>
          <p:cNvSpPr/>
          <p:nvPr/>
        </p:nvSpPr>
        <p:spPr>
          <a:xfrm>
            <a:off x="1045488" y="4816435"/>
            <a:ext cx="176927"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000000"/>
                </a:solidFill>
                <a:latin typeface="Bitter" pitchFamily="34" charset="0"/>
                <a:ea typeface="Bitter" pitchFamily="34" charset="-122"/>
                <a:cs typeface="Bitter" pitchFamily="34" charset="-120"/>
              </a:rPr>
              <a:t>2</a:t>
            </a:r>
            <a:endParaRPr lang="en-US" sz="2650" dirty="0"/>
          </a:p>
        </p:txBody>
      </p:sp>
      <p:sp>
        <p:nvSpPr>
          <p:cNvPr id="15" name="Text 12"/>
          <p:cNvSpPr/>
          <p:nvPr/>
        </p:nvSpPr>
        <p:spPr>
          <a:xfrm>
            <a:off x="2381488" y="4703088"/>
            <a:ext cx="2862501"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Increased Dependence</a:t>
            </a:r>
            <a:endParaRPr lang="en-US" sz="2200" dirty="0"/>
          </a:p>
        </p:txBody>
      </p:sp>
      <p:sp>
        <p:nvSpPr>
          <p:cNvPr id="16" name="Text 13"/>
          <p:cNvSpPr/>
          <p:nvPr/>
        </p:nvSpPr>
        <p:spPr>
          <a:xfrm>
            <a:off x="2381488" y="5193506"/>
            <a:ext cx="1145512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Nested methods become tightly linked to the constructor, potentially hindering modifications or reuse.</a:t>
            </a:r>
            <a:endParaRPr lang="en-US" sz="1750" dirty="0"/>
          </a:p>
        </p:txBody>
      </p:sp>
      <p:sp>
        <p:nvSpPr>
          <p:cNvPr id="17" name="Shape 14"/>
          <p:cNvSpPr/>
          <p:nvPr/>
        </p:nvSpPr>
        <p:spPr>
          <a:xfrm>
            <a:off x="1358622" y="6505099"/>
            <a:ext cx="793790" cy="30480"/>
          </a:xfrm>
          <a:prstGeom prst="roundRect">
            <a:avLst>
              <a:gd name="adj" fmla="val 312558"/>
            </a:avLst>
          </a:prstGeom>
          <a:solidFill>
            <a:srgbClr val="E2C8B5"/>
          </a:solidFill>
          <a:ln/>
        </p:spPr>
      </p:sp>
      <p:sp>
        <p:nvSpPr>
          <p:cNvPr id="18" name="Shape 15"/>
          <p:cNvSpPr/>
          <p:nvPr/>
        </p:nvSpPr>
        <p:spPr>
          <a:xfrm>
            <a:off x="878800" y="6265188"/>
            <a:ext cx="510302" cy="510302"/>
          </a:xfrm>
          <a:prstGeom prst="roundRect">
            <a:avLst>
              <a:gd name="adj" fmla="val 18669"/>
            </a:avLst>
          </a:prstGeom>
          <a:solidFill>
            <a:srgbClr val="FCE2CF"/>
          </a:solidFill>
          <a:ln w="7620">
            <a:solidFill>
              <a:srgbClr val="E2C8B5"/>
            </a:solidFill>
            <a:prstDash val="solid"/>
          </a:ln>
        </p:spPr>
      </p:sp>
      <p:sp>
        <p:nvSpPr>
          <p:cNvPr id="19" name="Text 16"/>
          <p:cNvSpPr/>
          <p:nvPr/>
        </p:nvSpPr>
        <p:spPr>
          <a:xfrm>
            <a:off x="1041678" y="6350198"/>
            <a:ext cx="184428"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000000"/>
                </a:solidFill>
                <a:latin typeface="Bitter" pitchFamily="34" charset="0"/>
                <a:ea typeface="Bitter" pitchFamily="34" charset="-122"/>
                <a:cs typeface="Bitter" pitchFamily="34" charset="-120"/>
              </a:rPr>
              <a:t>3</a:t>
            </a:r>
            <a:endParaRPr lang="en-US" sz="2650" dirty="0"/>
          </a:p>
        </p:txBody>
      </p:sp>
      <p:sp>
        <p:nvSpPr>
          <p:cNvPr id="20" name="Text 17"/>
          <p:cNvSpPr/>
          <p:nvPr/>
        </p:nvSpPr>
        <p:spPr>
          <a:xfrm>
            <a:off x="2381488" y="6236851"/>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Limited Flexibility</a:t>
            </a:r>
            <a:endParaRPr lang="en-US" sz="2200" dirty="0"/>
          </a:p>
        </p:txBody>
      </p:sp>
      <p:sp>
        <p:nvSpPr>
          <p:cNvPr id="21" name="Text 18"/>
          <p:cNvSpPr/>
          <p:nvPr/>
        </p:nvSpPr>
        <p:spPr>
          <a:xfrm>
            <a:off x="2381488" y="6727269"/>
            <a:ext cx="1145512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Nesting can restrict the ability to modify or extend initialization logic without impacting the core constructor code.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93790" y="970717"/>
            <a:ext cx="12035671" cy="708779"/>
          </a:xfrm>
          <a:prstGeom prst="rect">
            <a:avLst/>
          </a:prstGeom>
          <a:noFill/>
          <a:ln/>
        </p:spPr>
        <p:txBody>
          <a:bodyPr wrap="none" lIns="0" tIns="0" rIns="0" bIns="0" rtlCol="0" anchor="t"/>
          <a:lstStyle/>
          <a:p>
            <a:pPr indent="0" marL="0">
              <a:lnSpc>
                <a:spcPts val="5550"/>
              </a:lnSpc>
              <a:buNone/>
            </a:pPr>
            <a:r>
              <a:rPr lang="en-US" sz="4450" spc="-134" kern="0" dirty="0">
                <a:solidFill>
                  <a:srgbClr val="FFFFFF"/>
                </a:solidFill>
                <a:latin typeface="Bitter" pitchFamily="34" charset="0"/>
                <a:ea typeface="Bitter" pitchFamily="34" charset="-122"/>
                <a:cs typeface="Bitter" pitchFamily="34" charset="-120"/>
              </a:rPr>
              <a:t>Best Practices for Nesting Method in Constructor</a:t>
            </a:r>
            <a:endParaRPr lang="en-US" sz="4450" dirty="0"/>
          </a:p>
        </p:txBody>
      </p:sp>
      <p:sp>
        <p:nvSpPr>
          <p:cNvPr id="5" name="Text 2"/>
          <p:cNvSpPr/>
          <p:nvPr/>
        </p:nvSpPr>
        <p:spPr>
          <a:xfrm>
            <a:off x="793790" y="2019657"/>
            <a:ext cx="130428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Following best practices for nesting methods in constructors ensures that the approach remains beneficial and avoids potential pitfalls. Here are some helpful guidelines.</a:t>
            </a:r>
            <a:endParaRPr lang="en-US" sz="1750" dirty="0"/>
          </a:p>
        </p:txBody>
      </p:sp>
      <p:sp>
        <p:nvSpPr>
          <p:cNvPr id="6" name="Shape 3"/>
          <p:cNvSpPr/>
          <p:nvPr/>
        </p:nvSpPr>
        <p:spPr>
          <a:xfrm>
            <a:off x="793790" y="3255764"/>
            <a:ext cx="510302" cy="510302"/>
          </a:xfrm>
          <a:prstGeom prst="roundRect">
            <a:avLst>
              <a:gd name="adj" fmla="val 18669"/>
            </a:avLst>
          </a:prstGeom>
          <a:solidFill>
            <a:srgbClr val="FCE2CF"/>
          </a:solidFill>
          <a:ln w="7620">
            <a:solidFill>
              <a:srgbClr val="E2C8B5"/>
            </a:solidFill>
            <a:prstDash val="solid"/>
          </a:ln>
        </p:spPr>
      </p:sp>
      <p:sp>
        <p:nvSpPr>
          <p:cNvPr id="7" name="Text 4"/>
          <p:cNvSpPr/>
          <p:nvPr/>
        </p:nvSpPr>
        <p:spPr>
          <a:xfrm>
            <a:off x="983456" y="3340775"/>
            <a:ext cx="130969"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000000"/>
                </a:solidFill>
                <a:latin typeface="Bitter" pitchFamily="34" charset="0"/>
                <a:ea typeface="Bitter" pitchFamily="34" charset="-122"/>
                <a:cs typeface="Bitter" pitchFamily="34" charset="-120"/>
              </a:rPr>
              <a:t>1</a:t>
            </a:r>
            <a:endParaRPr lang="en-US" sz="2650" dirty="0"/>
          </a:p>
        </p:txBody>
      </p:sp>
      <p:sp>
        <p:nvSpPr>
          <p:cNvPr id="8" name="Text 5"/>
          <p:cNvSpPr/>
          <p:nvPr/>
        </p:nvSpPr>
        <p:spPr>
          <a:xfrm>
            <a:off x="1530906" y="3255764"/>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Limit Nesting Depth</a:t>
            </a:r>
            <a:endParaRPr lang="en-US" sz="2200" dirty="0"/>
          </a:p>
        </p:txBody>
      </p:sp>
      <p:sp>
        <p:nvSpPr>
          <p:cNvPr id="9" name="Text 6"/>
          <p:cNvSpPr/>
          <p:nvPr/>
        </p:nvSpPr>
        <p:spPr>
          <a:xfrm>
            <a:off x="1530906" y="3746183"/>
            <a:ext cx="3459242" cy="1451610"/>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Avoid creating nested methods with excessive levels to maintain code readability and prevent unnecessary complexity.</a:t>
            </a:r>
            <a:endParaRPr lang="en-US" sz="1750" dirty="0"/>
          </a:p>
        </p:txBody>
      </p:sp>
      <p:sp>
        <p:nvSpPr>
          <p:cNvPr id="10" name="Shape 7"/>
          <p:cNvSpPr/>
          <p:nvPr/>
        </p:nvSpPr>
        <p:spPr>
          <a:xfrm>
            <a:off x="5216962" y="3255764"/>
            <a:ext cx="510302" cy="510302"/>
          </a:xfrm>
          <a:prstGeom prst="roundRect">
            <a:avLst>
              <a:gd name="adj" fmla="val 18669"/>
            </a:avLst>
          </a:prstGeom>
          <a:solidFill>
            <a:srgbClr val="FCE2CF"/>
          </a:solidFill>
          <a:ln w="7620">
            <a:solidFill>
              <a:srgbClr val="E2C8B5"/>
            </a:solidFill>
            <a:prstDash val="solid"/>
          </a:ln>
        </p:spPr>
      </p:sp>
      <p:sp>
        <p:nvSpPr>
          <p:cNvPr id="11" name="Text 8"/>
          <p:cNvSpPr/>
          <p:nvPr/>
        </p:nvSpPr>
        <p:spPr>
          <a:xfrm>
            <a:off x="5383649" y="3340775"/>
            <a:ext cx="176927"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000000"/>
                </a:solidFill>
                <a:latin typeface="Bitter" pitchFamily="34" charset="0"/>
                <a:ea typeface="Bitter" pitchFamily="34" charset="-122"/>
                <a:cs typeface="Bitter" pitchFamily="34" charset="-120"/>
              </a:rPr>
              <a:t>2</a:t>
            </a:r>
            <a:endParaRPr lang="en-US" sz="2650" dirty="0"/>
          </a:p>
        </p:txBody>
      </p:sp>
      <p:sp>
        <p:nvSpPr>
          <p:cNvPr id="12" name="Text 9"/>
          <p:cNvSpPr/>
          <p:nvPr/>
        </p:nvSpPr>
        <p:spPr>
          <a:xfrm>
            <a:off x="5954078" y="3255764"/>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Focus on Related Tasks</a:t>
            </a:r>
            <a:endParaRPr lang="en-US" sz="2200" dirty="0"/>
          </a:p>
        </p:txBody>
      </p:sp>
      <p:sp>
        <p:nvSpPr>
          <p:cNvPr id="13" name="Text 10"/>
          <p:cNvSpPr/>
          <p:nvPr/>
        </p:nvSpPr>
        <p:spPr>
          <a:xfrm>
            <a:off x="5954078" y="3746183"/>
            <a:ext cx="3459242" cy="1814513"/>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Group methods that perform logically related initialization tasks together within the constructor to enhance code organization and maintainability.</a:t>
            </a:r>
            <a:endParaRPr lang="en-US" sz="1750" dirty="0"/>
          </a:p>
        </p:txBody>
      </p:sp>
      <p:sp>
        <p:nvSpPr>
          <p:cNvPr id="14" name="Shape 11"/>
          <p:cNvSpPr/>
          <p:nvPr/>
        </p:nvSpPr>
        <p:spPr>
          <a:xfrm>
            <a:off x="9640133" y="3255764"/>
            <a:ext cx="510302" cy="510302"/>
          </a:xfrm>
          <a:prstGeom prst="roundRect">
            <a:avLst>
              <a:gd name="adj" fmla="val 18669"/>
            </a:avLst>
          </a:prstGeom>
          <a:solidFill>
            <a:srgbClr val="FCE2CF"/>
          </a:solidFill>
          <a:ln w="7620">
            <a:solidFill>
              <a:srgbClr val="E2C8B5"/>
            </a:solidFill>
            <a:prstDash val="solid"/>
          </a:ln>
        </p:spPr>
      </p:sp>
      <p:sp>
        <p:nvSpPr>
          <p:cNvPr id="15" name="Text 12"/>
          <p:cNvSpPr/>
          <p:nvPr/>
        </p:nvSpPr>
        <p:spPr>
          <a:xfrm>
            <a:off x="9803011" y="3340775"/>
            <a:ext cx="184428"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000000"/>
                </a:solidFill>
                <a:latin typeface="Bitter" pitchFamily="34" charset="0"/>
                <a:ea typeface="Bitter" pitchFamily="34" charset="-122"/>
                <a:cs typeface="Bitter" pitchFamily="34" charset="-120"/>
              </a:rPr>
              <a:t>3</a:t>
            </a:r>
            <a:endParaRPr lang="en-US" sz="2650" dirty="0"/>
          </a:p>
        </p:txBody>
      </p:sp>
      <p:sp>
        <p:nvSpPr>
          <p:cNvPr id="16" name="Text 13"/>
          <p:cNvSpPr/>
          <p:nvPr/>
        </p:nvSpPr>
        <p:spPr>
          <a:xfrm>
            <a:off x="10377249" y="3255764"/>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Keep Methods Concise</a:t>
            </a:r>
            <a:endParaRPr lang="en-US" sz="2200" dirty="0"/>
          </a:p>
        </p:txBody>
      </p:sp>
      <p:sp>
        <p:nvSpPr>
          <p:cNvPr id="17" name="Text 14"/>
          <p:cNvSpPr/>
          <p:nvPr/>
        </p:nvSpPr>
        <p:spPr>
          <a:xfrm>
            <a:off x="10377249" y="3746183"/>
            <a:ext cx="3459242" cy="1451610"/>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Ensure that nested methods are focused and streamlined, minimizing the potential for code complexity and promoting clarity.</a:t>
            </a:r>
            <a:endParaRPr lang="en-US" sz="1750" dirty="0"/>
          </a:p>
        </p:txBody>
      </p:sp>
      <p:sp>
        <p:nvSpPr>
          <p:cNvPr id="18" name="Shape 15"/>
          <p:cNvSpPr/>
          <p:nvPr/>
        </p:nvSpPr>
        <p:spPr>
          <a:xfrm>
            <a:off x="793790" y="6042660"/>
            <a:ext cx="510302" cy="510302"/>
          </a:xfrm>
          <a:prstGeom prst="roundRect">
            <a:avLst>
              <a:gd name="adj" fmla="val 18669"/>
            </a:avLst>
          </a:prstGeom>
          <a:solidFill>
            <a:srgbClr val="FCE2CF"/>
          </a:solidFill>
          <a:ln w="7620">
            <a:solidFill>
              <a:srgbClr val="E2C8B5"/>
            </a:solidFill>
            <a:prstDash val="solid"/>
          </a:ln>
        </p:spPr>
      </p:sp>
      <p:sp>
        <p:nvSpPr>
          <p:cNvPr id="19" name="Text 16"/>
          <p:cNvSpPr/>
          <p:nvPr/>
        </p:nvSpPr>
        <p:spPr>
          <a:xfrm>
            <a:off x="953333" y="6127671"/>
            <a:ext cx="191214"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000000"/>
                </a:solidFill>
                <a:latin typeface="Bitter" pitchFamily="34" charset="0"/>
                <a:ea typeface="Bitter" pitchFamily="34" charset="-122"/>
                <a:cs typeface="Bitter" pitchFamily="34" charset="-120"/>
              </a:rPr>
              <a:t>4</a:t>
            </a:r>
            <a:endParaRPr lang="en-US" sz="2650" dirty="0"/>
          </a:p>
        </p:txBody>
      </p:sp>
      <p:sp>
        <p:nvSpPr>
          <p:cNvPr id="20" name="Text 17"/>
          <p:cNvSpPr/>
          <p:nvPr/>
        </p:nvSpPr>
        <p:spPr>
          <a:xfrm>
            <a:off x="1530906" y="6042660"/>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Test Thoroughly</a:t>
            </a:r>
            <a:endParaRPr lang="en-US" sz="2200" dirty="0"/>
          </a:p>
        </p:txBody>
      </p:sp>
      <p:sp>
        <p:nvSpPr>
          <p:cNvPr id="21" name="Text 18"/>
          <p:cNvSpPr/>
          <p:nvPr/>
        </p:nvSpPr>
        <p:spPr>
          <a:xfrm>
            <a:off x="1530906" y="6533078"/>
            <a:ext cx="12305705" cy="725805"/>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Conduct comprehensive testing of code that utilizes nested methods to ensure the initialization process functions correctly and to catch any potential issues early 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D4D4D">
              <a:alpha val="80000"/>
            </a:srgbClr>
          </a:solidFill>
          <a:ln/>
        </p:spPr>
      </p:sp>
      <p:sp>
        <p:nvSpPr>
          <p:cNvPr id="4" name="Text 1"/>
          <p:cNvSpPr/>
          <p:nvPr/>
        </p:nvSpPr>
        <p:spPr>
          <a:xfrm>
            <a:off x="793790" y="713661"/>
            <a:ext cx="7662624" cy="708779"/>
          </a:xfrm>
          <a:prstGeom prst="rect">
            <a:avLst/>
          </a:prstGeom>
          <a:noFill/>
          <a:ln/>
        </p:spPr>
        <p:txBody>
          <a:bodyPr wrap="none" lIns="0" tIns="0" rIns="0" bIns="0" rtlCol="0" anchor="t"/>
          <a:lstStyle/>
          <a:p>
            <a:pPr indent="0" marL="0">
              <a:lnSpc>
                <a:spcPts val="5550"/>
              </a:lnSpc>
              <a:buNone/>
            </a:pPr>
            <a:r>
              <a:rPr lang="en-US" sz="4450" spc="-134" kern="0" dirty="0">
                <a:solidFill>
                  <a:srgbClr val="FFFFFF"/>
                </a:solidFill>
                <a:latin typeface="Bitter" pitchFamily="34" charset="0"/>
                <a:ea typeface="Bitter" pitchFamily="34" charset="-122"/>
                <a:cs typeface="Bitter" pitchFamily="34" charset="-120"/>
              </a:rPr>
              <a:t>Conclusion and Key Takeaways</a:t>
            </a:r>
            <a:endParaRPr lang="en-US" sz="4450" dirty="0"/>
          </a:p>
        </p:txBody>
      </p:sp>
      <p:sp>
        <p:nvSpPr>
          <p:cNvPr id="5" name="Text 2"/>
          <p:cNvSpPr/>
          <p:nvPr/>
        </p:nvSpPr>
        <p:spPr>
          <a:xfrm>
            <a:off x="793790" y="1762601"/>
            <a:ext cx="130428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Nesting methods within constructors offers a powerful and versatile technique for streamlining and enhancing object initialization. It provides benefits in code structure, readability, and efficiency, but requires careful consideration and adherence to best practices.</a:t>
            </a:r>
            <a:endParaRPr lang="en-US" sz="1750" dirty="0"/>
          </a:p>
        </p:txBody>
      </p:sp>
      <p:pic>
        <p:nvPicPr>
          <p:cNvPr id="6" name="Image 1" descr="preencoded.png">    </p:cNvPr>
          <p:cNvPicPr>
            <a:picLocks noChangeAspect="1"/>
          </p:cNvPicPr>
          <p:nvPr/>
        </p:nvPicPr>
        <p:blipFill>
          <a:blip r:embed="rId2"/>
          <a:stretch>
            <a:fillRect/>
          </a:stretch>
        </p:blipFill>
        <p:spPr>
          <a:xfrm>
            <a:off x="793790" y="3106460"/>
            <a:ext cx="4120753" cy="2546747"/>
          </a:xfrm>
          <a:prstGeom prst="rect">
            <a:avLst/>
          </a:prstGeom>
        </p:spPr>
      </p:pic>
      <p:sp>
        <p:nvSpPr>
          <p:cNvPr id="7" name="Text 3"/>
          <p:cNvSpPr/>
          <p:nvPr/>
        </p:nvSpPr>
        <p:spPr>
          <a:xfrm>
            <a:off x="793790" y="5936694"/>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Benefits of Nesting</a:t>
            </a:r>
            <a:endParaRPr lang="en-US" sz="2200" dirty="0"/>
          </a:p>
        </p:txBody>
      </p:sp>
      <p:sp>
        <p:nvSpPr>
          <p:cNvPr id="8" name="Text 4"/>
          <p:cNvSpPr/>
          <p:nvPr/>
        </p:nvSpPr>
        <p:spPr>
          <a:xfrm>
            <a:off x="793790" y="6427113"/>
            <a:ext cx="4120753"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Improves code structure, readability, and reduces complexity.</a:t>
            </a:r>
            <a:endParaRPr lang="en-US" sz="1750" dirty="0"/>
          </a:p>
        </p:txBody>
      </p:sp>
      <p:pic>
        <p:nvPicPr>
          <p:cNvPr id="9" name="Image 2" descr="preencoded.png">    </p:cNvPr>
          <p:cNvPicPr>
            <a:picLocks noChangeAspect="1"/>
          </p:cNvPicPr>
          <p:nvPr/>
        </p:nvPicPr>
        <p:blipFill>
          <a:blip r:embed="rId3"/>
          <a:stretch>
            <a:fillRect/>
          </a:stretch>
        </p:blipFill>
        <p:spPr>
          <a:xfrm>
            <a:off x="5254704" y="3106460"/>
            <a:ext cx="4120872" cy="2546866"/>
          </a:xfrm>
          <a:prstGeom prst="rect">
            <a:avLst/>
          </a:prstGeom>
        </p:spPr>
      </p:pic>
      <p:sp>
        <p:nvSpPr>
          <p:cNvPr id="10" name="Text 5"/>
          <p:cNvSpPr/>
          <p:nvPr/>
        </p:nvSpPr>
        <p:spPr>
          <a:xfrm>
            <a:off x="5254704" y="5936813"/>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When to Use</a:t>
            </a:r>
            <a:endParaRPr lang="en-US" sz="2200" dirty="0"/>
          </a:p>
        </p:txBody>
      </p:sp>
      <p:sp>
        <p:nvSpPr>
          <p:cNvPr id="11" name="Text 6"/>
          <p:cNvSpPr/>
          <p:nvPr/>
        </p:nvSpPr>
        <p:spPr>
          <a:xfrm>
            <a:off x="5254704" y="6427232"/>
            <a:ext cx="4120872"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Use nesting when performing initialization-dependent operations and logically grouping related tasks.</a:t>
            </a:r>
            <a:endParaRPr lang="en-US" sz="1750" dirty="0"/>
          </a:p>
        </p:txBody>
      </p:sp>
      <p:pic>
        <p:nvPicPr>
          <p:cNvPr id="12" name="Image 3" descr="preencoded.png">    </p:cNvPr>
          <p:cNvPicPr>
            <a:picLocks noChangeAspect="1"/>
          </p:cNvPicPr>
          <p:nvPr/>
        </p:nvPicPr>
        <p:blipFill>
          <a:blip r:embed="rId4"/>
          <a:stretch>
            <a:fillRect/>
          </a:stretch>
        </p:blipFill>
        <p:spPr>
          <a:xfrm>
            <a:off x="9715738" y="3106460"/>
            <a:ext cx="4120753" cy="2546747"/>
          </a:xfrm>
          <a:prstGeom prst="rect">
            <a:avLst/>
          </a:prstGeom>
        </p:spPr>
      </p:pic>
      <p:sp>
        <p:nvSpPr>
          <p:cNvPr id="13" name="Text 7"/>
          <p:cNvSpPr/>
          <p:nvPr/>
        </p:nvSpPr>
        <p:spPr>
          <a:xfrm>
            <a:off x="9715738" y="5936694"/>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FFFFFF"/>
                </a:solidFill>
                <a:latin typeface="Bitter" pitchFamily="34" charset="0"/>
                <a:ea typeface="Bitter" pitchFamily="34" charset="-122"/>
                <a:cs typeface="Bitter" pitchFamily="34" charset="-120"/>
              </a:rPr>
              <a:t>Limitations</a:t>
            </a:r>
            <a:endParaRPr lang="en-US" sz="2200" dirty="0"/>
          </a:p>
        </p:txBody>
      </p:sp>
      <p:sp>
        <p:nvSpPr>
          <p:cNvPr id="14" name="Text 8"/>
          <p:cNvSpPr/>
          <p:nvPr/>
        </p:nvSpPr>
        <p:spPr>
          <a:xfrm>
            <a:off x="9715738" y="6427113"/>
            <a:ext cx="4120753"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FFFFFF"/>
                </a:solidFill>
                <a:latin typeface="Open Sans" pitchFamily="34" charset="0"/>
                <a:ea typeface="Open Sans" pitchFamily="34" charset="-122"/>
                <a:cs typeface="Open Sans" pitchFamily="34" charset="-120"/>
              </a:rPr>
              <a:t>Avoid excessive nesting, as it can lead to complexity and decreased flexibility.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2024-09-18T15:15:31Z</dcterms:created>
  <dcterms:modified xsi:type="dcterms:W3CDTF">2024-09-18T15:15:31Z</dcterms:modified>
</cp:coreProperties>
</file>